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7560000" cy="1068984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1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Relationship Id="rId3" Type="http://schemas.openxmlformats.org/officeDocument/2006/relationships/image" Target="../media/image9.jpg"/><Relationship Id="rId4" Type="http://schemas.openxmlformats.org/officeDocument/2006/relationships/image" Target="../media/image10.jpg"/><Relationship Id="rId5" Type="http://schemas.openxmlformats.org/officeDocument/2006/relationships/image" Target="../media/image11.jpg"/><Relationship Id="rId6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965600" y="-2268000"/>
            <a:ext cx="5745600" cy="5745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5065200" y="7514640"/>
            <a:ext cx="4687200" cy="46872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Rounded Rectangle 3"/>
          <p:cNvSpPr/>
          <p:nvPr/>
        </p:nvSpPr>
        <p:spPr>
          <a:xfrm>
            <a:off x="3931200" y="529200"/>
            <a:ext cx="3175200" cy="3628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2680">
            <a:solidFill>
              <a:srgbClr val="1E8C93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3931200" y="529200"/>
            <a:ext cx="3175200" cy="3628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1E8C93"/>
                </a:solidFill>
                <a:latin typeface="Varela Round"/>
                <a:cs typeface="Varela Round"/>
              </a:rPr>
              <a:t>חוברת חוסן לתלמידים ‏·‏ ז׳–י״ב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8000" y="1058400"/>
            <a:ext cx="6804000" cy="1285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95000"/>
              </a:lnSpc>
            </a:pPr>
            <a:r>
              <a:rPr sz="8000" b="0" lang="he-IL">
                <a:solidFill>
                  <a:srgbClr val="1F3B57"/>
                </a:solidFill>
                <a:latin typeface="Secular One"/>
                <a:cs typeface="Secular One"/>
              </a:rPr>
              <a:t>עש״ן ד״ק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200" y="2305800"/>
            <a:ext cx="65016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400" b="0" lang="he-IL">
                <a:solidFill>
                  <a:srgbClr val="1E8C93"/>
                </a:solidFill>
                <a:latin typeface="Secular One"/>
                <a:cs typeface="Secular One"/>
              </a:rPr>
              <a:t>להרגיע את עצמי כשהרגש מציף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9680" y="2933280"/>
            <a:ext cx="6380640" cy="483084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9" name="Picture 8" descr="ashan-cover-16f6b9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00" y="3024000"/>
            <a:ext cx="6199200" cy="4649400"/>
          </a:xfrm>
          <a:prstGeom prst="round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550368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550368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54904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עצור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9992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39992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4528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שרירים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9616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29616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4152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נשימה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240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219240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3776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15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דיבור עצמי מרגיע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88640" y="8051400"/>
            <a:ext cx="967680" cy="1134000"/>
          </a:xfrm>
          <a:prstGeom prst="roundRect">
            <a:avLst>
              <a:gd name="adj" fmla="val 18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88640" y="8074080"/>
            <a:ext cx="967680" cy="58968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4000" b="0" lang="he-IL">
                <a:solidFill>
                  <a:srgbClr val="FFFFFF"/>
                </a:solidFill>
                <a:latin typeface="Secular One"/>
                <a:cs typeface="Secular One"/>
              </a:rPr>
              <a:t>ק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34000" y="8633520"/>
            <a:ext cx="876960" cy="498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95000"/>
              </a:lnSpc>
            </a:pPr>
            <a:r>
              <a:rPr sz="13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קדימה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94878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9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חמישה צעדים קצרים, פחות מדקה – ואני שוב בשליטה.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3600" y="10069920"/>
            <a:ext cx="6652800" cy="30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200" b="0" lang="he-IL">
                <a:solidFill>
                  <a:srgbClr val="5E5B70"/>
                </a:solidFill>
                <a:latin typeface="Assistant Medium"/>
                <a:cs typeface="Assistant Medium"/>
              </a:rPr>
              <a:t>יצרה: רוית ראש בן ישי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E8C9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מה זה?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3B57"/>
                </a:solidFill>
                <a:latin typeface="Secular One"/>
                <a:cs typeface="Secular One"/>
              </a:rPr>
              <a:t>מה זה עש״ן ד״ק?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3120" y="1527120"/>
            <a:ext cx="6773760" cy="3144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ashan-what-c924afa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1587600"/>
            <a:ext cx="6652800" cy="3024000"/>
          </a:xfrm>
          <a:prstGeom prst="round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3600" y="4838400"/>
            <a:ext cx="6652800" cy="1890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8000"/>
              </a:lnSpc>
              <a:spcAft>
                <a:spcPts val="600"/>
              </a:spcAft>
            </a:pPr>
            <a:r>
              <a:rPr sz="17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עש״ן ד״ק הוא כלי שמשתמשים בו לעצמנו: כשמרגישים שהרגש (פחד, לחץ, כעס) עומד להציף אותנו. חמישה צעדים קצרים, שלוקחים פחות מדקה, ועוזרים להירגע ולהגיב בצורה מאוזנת. כל אות בשם היא צעד: ע-ש-נ-ד-ק.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7072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29200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529200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מתי משתמשים?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216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לפני מבחן, הופעה או משחק חשוב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ברגע של מריבה או עלבון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באזעקה או בתקופה מתוחה</a:t>
            </a:r>
          </a:p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• בכל פעם שהרגש עומד להציף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3600" y="6652800"/>
            <a:ext cx="3235680" cy="2494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1874880" y="6486480"/>
            <a:ext cx="1663200" cy="34776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1874880" y="6486480"/>
            <a:ext cx="16632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למה זה עובד?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040" y="6940080"/>
            <a:ext cx="2872800" cy="211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0000"/>
              </a:lnSpc>
              <a:spcAft>
                <a:spcPts val="400"/>
              </a:spcAft>
            </a:pPr>
            <a:r>
              <a:rPr sz="15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בלחץ הגוף נכנס ל"דריכות". כיווץ, שחרור ונשיפה איטית מעבירים אותו ממתח לרפיון – ומשם קל יותר לחשוב בבהירות.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9102240"/>
            <a:ext cx="6652800" cy="907200"/>
          </a:xfrm>
          <a:prstGeom prst="roundRect">
            <a:avLst>
              <a:gd name="adj" fmla="val 20000"/>
            </a:avLst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680400" y="9140040"/>
            <a:ext cx="6199200" cy="8316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10000"/>
              </a:lnSpc>
            </a:pPr>
            <a:r>
              <a:rPr sz="14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לוקח פחות מדקה, ואפשר לעשות את זה בשקט – אף אחד לא צריך לדעת.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E85D4A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1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E85D4A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ע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3B57"/>
                </a:solidFill>
                <a:latin typeface="Secular One"/>
                <a:cs typeface="Secular One"/>
              </a:rPr>
              <a:t>עצור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ashan-s0-7d6213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לוקחים פסק זמן: שמים מעצור למחשבות שרצות בראש, ואומרים לעצמנו בשקט: "עצור!". הרגע הקטן הזה יוצר מרווח בין מה שקורה לבין התגובה שלנו.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E85D4A"/>
                </a:solidFill>
                <a:latin typeface="Varela Round"/>
                <a:cs typeface="Varela Round"/>
              </a:rPr>
              <a:t>אומרים לעצמנו בלב: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"עצור."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E85D4A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"רגע, אני עוצר/ת."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857300" y="8467200"/>
            <a:ext cx="2097900" cy="332640"/>
          </a:xfrm>
          <a:prstGeom prst="roundRect">
            <a:avLst>
              <a:gd name="adj" fmla="val 50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857300" y="8467200"/>
            <a:ext cx="2097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מבחן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באמצע מבחן במתמטיקה נועה רואה שאלה שהיא לא מבינה, והלב מתחיל לדפוק. במקום להיבהל היא מניחה את העט לרגע ואומרת לעצמה בשקט: "עצור".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F29E38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2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F29E38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3B57"/>
                </a:solidFill>
                <a:latin typeface="Secular One"/>
                <a:cs typeface="Secular One"/>
              </a:rPr>
              <a:t>שרירים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ashan-s1-33b5d23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מעבירים את תשומת הלב לגוף: מכווצים את האגרופים תוך כדי שאיפה אחת עמוקה ואיטית, ואז משחררים אותם בזמן שנושפים את האוויר החוצה לאט. טססס…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F29E38"/>
                </a:solidFill>
                <a:latin typeface="Varela Round"/>
                <a:cs typeface="Varela Round"/>
              </a:rPr>
              <a:t>עושים: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מכווצים אגרופים ‏←‏ שואפים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F29E38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משחררים ‏←‏ נושפים לאט, טססס…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290300" y="8467200"/>
            <a:ext cx="2664900" cy="332640"/>
          </a:xfrm>
          <a:prstGeom prst="roundRect">
            <a:avLst>
              <a:gd name="adj" fmla="val 50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290300" y="8467200"/>
            <a:ext cx="26649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רשת חברתית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מישהו כתב משהו מעליב עליי בקבוצת הכיתה. לפני שאני עונה בכעס, אני מכווץ/ת אגרופים מתחת לשולחן, שואף/ת – ומשחרר/ת לאט. התגובה יכולה לחכות דקה.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2BA38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3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2BA38F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3B57"/>
                </a:solidFill>
                <a:latin typeface="Secular One"/>
                <a:cs typeface="Secular One"/>
              </a:rPr>
              <a:t>נשימה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ashan-s2-814067c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לוקחים נשימה איטית אחת, ואפשר גם שתיים. נשימה איטית ועמוקה היא אחת הדרכים המהירות לאותת לגוף שאפשר להירגע.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2BA38F"/>
                </a:solidFill>
                <a:latin typeface="Varela Round"/>
                <a:cs typeface="Varela Round"/>
              </a:rPr>
              <a:t>עושים: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שאיפה איטית דרך האף…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2BA38F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נשיפה ארוכה דרך הפה…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אזעקה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אזעקה באמצע שיעור. בדרך למרחב המוגן ובתוכו, דני מרגיש שהנשימה שלו מהירה. הוא שואף לאט דרך האף ונושף ארוך דרך הפה – פעם, ועוד פעם.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3E7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4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3E7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3200" b="0" lang="he-IL">
                <a:solidFill>
                  <a:srgbClr val="1F3B57"/>
                </a:solidFill>
                <a:latin typeface="Secular One"/>
                <a:cs typeface="Secular One"/>
              </a:rPr>
              <a:t>דיבור עצמי מרגיע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ashan-s3-239e6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אומרים לעצמנו בלב משפט מחזק, ונזכרים לכמה שניות בחוויה טובה שעברנו – וחווים אותה שוב בדמיון.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3E7CC9"/>
                </a:solidFill>
                <a:latin typeface="Varela Round"/>
                <a:cs typeface="Varela Round"/>
              </a:rPr>
              <a:t>משפטים שאפשר להגיד לעצמי: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4989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5065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"אני סומך/ת על עצמי."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2721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2797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"איני לבד."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453600" y="7650720"/>
            <a:ext cx="2116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3E7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529200" y="7650720"/>
            <a:ext cx="1965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"זה רק מצב זמני."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משפחה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היה ויכוח בבית בבוקר, ואני מגיע/ה לבית הספר עם מועקה. אני אומר/ת לעצמי "זה מצב זמני, אני לא לבד", ונזכר/ת לרגע בטיול המשפחתי לים.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6" name="Oval 25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6</a:t>
            </a:r>
          </a:p>
        </p:txBody>
      </p:sp>
      <p:pic>
        <p:nvPicPr>
          <p:cNvPr id="27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838400" y="438480"/>
            <a:ext cx="2268000" cy="332640"/>
          </a:xfrm>
          <a:prstGeom prst="roundRect">
            <a:avLst>
              <a:gd name="adj" fmla="val 50000"/>
            </a:avLst>
          </a:prstGeom>
          <a:solidFill>
            <a:srgbClr val="8A5CC9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838400" y="438480"/>
            <a:ext cx="22680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450" b="0" lang="he-IL">
                <a:solidFill>
                  <a:srgbClr val="FFFFFF"/>
                </a:solidFill>
                <a:latin typeface="Varela Round"/>
                <a:cs typeface="Varela Round"/>
              </a:rPr>
              <a:t>צעד 5 מתוך 5</a:t>
            </a:r>
          </a:p>
        </p:txBody>
      </p:sp>
      <p:sp>
        <p:nvSpPr>
          <p:cNvPr id="9" name="Oval 8"/>
          <p:cNvSpPr/>
          <p:nvPr/>
        </p:nvSpPr>
        <p:spPr>
          <a:xfrm>
            <a:off x="5836320" y="907200"/>
            <a:ext cx="1270080" cy="1270080"/>
          </a:xfrm>
          <a:prstGeom prst="ellipse">
            <a:avLst/>
          </a:prstGeom>
          <a:solidFill>
            <a:srgbClr val="8A5CC9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7800" lang="he-IL">
                <a:solidFill>
                  <a:srgbClr val="FFFFFF"/>
                </a:solidFill>
                <a:latin typeface="Secular One"/>
                <a:cs typeface="Secular One"/>
              </a:rPr>
              <a:t>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3600" y="967680"/>
            <a:ext cx="5155920" cy="756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95000"/>
              </a:lnSpc>
            </a:pPr>
            <a:r>
              <a:rPr sz="4000" b="0" lang="he-IL">
                <a:solidFill>
                  <a:srgbClr val="1F3B57"/>
                </a:solidFill>
                <a:latin typeface="Secular One"/>
                <a:cs typeface="Secular One"/>
              </a:rPr>
              <a:t>קדימה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93120" y="2298240"/>
            <a:ext cx="6773760" cy="36741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2" name="Picture 11" descr="ashan-s4-8aaec6a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00" y="2358720"/>
            <a:ext cx="6652800" cy="3553200"/>
          </a:xfrm>
          <a:prstGeom prst="round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53600" y="6123600"/>
            <a:ext cx="6652800" cy="1134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6000"/>
              </a:lnSpc>
            </a:pPr>
            <a:r>
              <a:rPr sz="18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עכשיו אפשר לנוע קדימה ולהתמודד טוב יותר – או להניח לזה ולחזור לנסות אחר כך. שתי האפשרויות בסדר גמור.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600" y="7182000"/>
            <a:ext cx="6652800" cy="2721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8A5CC9"/>
                </a:solidFill>
                <a:latin typeface="Varela Round"/>
                <a:cs typeface="Varela Round"/>
              </a:rPr>
              <a:t>אפשר להגיד:</a:t>
            </a:r>
          </a:p>
        </p:txBody>
      </p:sp>
      <p:sp>
        <p:nvSpPr>
          <p:cNvPr id="15" name="Rounded Rectangular Callout 14"/>
          <p:cNvSpPr/>
          <p:nvPr/>
        </p:nvSpPr>
        <p:spPr>
          <a:xfrm>
            <a:off x="3855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931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"עכשיו אני מתחיל/ה בשאלה הראשונה."</a:t>
            </a:r>
          </a:p>
        </p:txBody>
      </p:sp>
      <p:sp>
        <p:nvSpPr>
          <p:cNvPr id="17" name="Rounded Rectangular Callout 16"/>
          <p:cNvSpPr/>
          <p:nvPr/>
        </p:nvSpPr>
        <p:spPr>
          <a:xfrm>
            <a:off x="453600" y="7650720"/>
            <a:ext cx="3250800" cy="695520"/>
          </a:xfrm>
          <a:prstGeom prst="wedgeRoundRectCallout">
            <a:avLst>
              <a:gd name="adj1" fmla="val 32000"/>
              <a:gd name="adj2" fmla="val -72000"/>
              <a:gd name="adj3" fmla="val 16000"/>
            </a:avLst>
          </a:prstGeom>
          <a:solidFill>
            <a:srgbClr val="FFFFFF"/>
          </a:solidFill>
          <a:ln w="22680">
            <a:solidFill>
              <a:srgbClr val="8A5CC9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529200" y="7650720"/>
            <a:ext cx="3099600" cy="69552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4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"אחזור לזה אחרי ההפסקה."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600" y="8618400"/>
            <a:ext cx="6652800" cy="1239840"/>
          </a:xfrm>
          <a:prstGeom prst="roundRect">
            <a:avLst>
              <a:gd name="adj" fmla="val 8000"/>
            </a:avLst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762800" y="8467200"/>
            <a:ext cx="2192400" cy="332640"/>
          </a:xfrm>
          <a:prstGeom prst="roundRect">
            <a:avLst>
              <a:gd name="adj" fmla="val 50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762800" y="8467200"/>
            <a:ext cx="2192400" cy="3326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350" b="0" lang="he-IL">
                <a:solidFill>
                  <a:srgbClr val="FFFFFF"/>
                </a:solidFill>
                <a:latin typeface="Varela Round"/>
                <a:cs typeface="Varela Round"/>
              </a:rPr>
              <a:t>דוגמה מהחיים ‏·‏ חברים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0400" y="8875440"/>
            <a:ext cx="6199200" cy="937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65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אחרי ויכוח עם חברה טובה בהפסקה, נועה נרגעת ושולחת לה הודעה: "בואי נדבר אחרי בית הספר". היא חוזרת לשיעור, ואת השיחה עצמה משאירה לאחר כך.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4" name="Oval 23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7</a:t>
            </a:r>
          </a:p>
        </p:txBody>
      </p:sp>
      <p:pic>
        <p:nvPicPr>
          <p:cNvPr id="25" name="Ravit logo" descr="logo-24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E8C9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סיפור קצר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3B57"/>
                </a:solidFill>
                <a:latin typeface="Secular One"/>
                <a:cs typeface="Secular One"/>
              </a:rPr>
              <a:t>נועה והמבחן בהיסטוריה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4048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1" name="Picture 10" descr="ashan-p0-1fb2927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720" y="1625400"/>
            <a:ext cx="3235680" cy="2570400"/>
          </a:xfrm>
          <a:prstGeom prst="round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6667920" y="1716120"/>
            <a:ext cx="347760" cy="347760"/>
          </a:xfrm>
          <a:prstGeom prst="ellipse">
            <a:avLst/>
          </a:prstGeom>
          <a:solidFill>
            <a:srgbClr val="1E8C9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13" name="Rounded Rectangular Callout 12"/>
          <p:cNvSpPr/>
          <p:nvPr/>
        </p:nvSpPr>
        <p:spPr>
          <a:xfrm>
            <a:off x="397656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3B57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05216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עוד רגע מחלקים את המבחן…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1608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בוקר של מבחן. נועה למדה, אבל הבטן מתהפכת.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23360" y="15951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17" name="Picture 16" descr="ashan-p1-cf41579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625400"/>
            <a:ext cx="3235680" cy="2570400"/>
          </a:xfrm>
          <a:prstGeom prst="round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3250800" y="1716120"/>
            <a:ext cx="347760" cy="347760"/>
          </a:xfrm>
          <a:prstGeom prst="ellipse">
            <a:avLst/>
          </a:prstGeom>
          <a:solidFill>
            <a:srgbClr val="1E8C9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559440" y="39690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3B57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635040" y="39690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לא זוכרת כלום!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8960" y="46947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השאלה הראשונה נראית קשה. הלב דופק, והמחשבות רצות.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84048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3" name="Picture 22" descr="ashan-p2-a81f3c7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0720" y="5896800"/>
            <a:ext cx="3235680" cy="2570400"/>
          </a:xfrm>
          <a:prstGeom prst="round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6667920" y="5987520"/>
            <a:ext cx="347760" cy="347760"/>
          </a:xfrm>
          <a:prstGeom prst="ellipse">
            <a:avLst/>
          </a:prstGeom>
          <a:solidFill>
            <a:srgbClr val="1E8C9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25" name="Rounded Rectangular Callout 24"/>
          <p:cNvSpPr/>
          <p:nvPr/>
        </p:nvSpPr>
        <p:spPr>
          <a:xfrm>
            <a:off x="397656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3B57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405216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עצור. מכווצת… משחררת… טססס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91608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ע-ש-נ: היא עוצרת, מכווצת אגרופים ונושמת לאט.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23360" y="5866560"/>
            <a:ext cx="3296160" cy="2630880"/>
          </a:xfrm>
          <a:prstGeom prst="roundRect">
            <a:avLst>
              <a:gd name="adj" fmla="val 5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pic>
        <p:nvPicPr>
          <p:cNvPr id="29" name="Picture 28" descr="ashan-p3-d5204bb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00" y="5896800"/>
            <a:ext cx="3235680" cy="2570400"/>
          </a:xfrm>
          <a:prstGeom prst="roundRect">
            <a:avLst/>
          </a:prstGeom>
        </p:spPr>
      </p:pic>
      <p:sp>
        <p:nvSpPr>
          <p:cNvPr id="30" name="Oval 29"/>
          <p:cNvSpPr/>
          <p:nvPr/>
        </p:nvSpPr>
        <p:spPr>
          <a:xfrm>
            <a:off x="3250800" y="5987520"/>
            <a:ext cx="347760" cy="347760"/>
          </a:xfrm>
          <a:prstGeom prst="ellipse">
            <a:avLst/>
          </a:prstGeom>
          <a:solidFill>
            <a:srgbClr val="1E8C93"/>
          </a:solidFill>
          <a:ln w="45360">
            <a:solidFill>
              <a:srgbClr val="FFFFFF"/>
            </a:solidFill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8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559440" y="8240400"/>
            <a:ext cx="3024000" cy="635040"/>
          </a:xfrm>
          <a:prstGeom prst="wedgeRoundRectCallout">
            <a:avLst>
              <a:gd name="adj1" fmla="val 25000"/>
              <a:gd name="adj2" fmla="val -85000"/>
              <a:gd name="adj3" fmla="val 16000"/>
            </a:avLst>
          </a:prstGeom>
          <a:solidFill>
            <a:srgbClr val="FFFFFF"/>
          </a:solidFill>
          <a:ln w="18900">
            <a:solidFill>
              <a:srgbClr val="1F3B57"/>
            </a:solidFill>
          </a:ln>
          <a:effectLst/>
        </p:spPr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635040" y="8240400"/>
            <a:ext cx="2872800" cy="63504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00000"/>
              </a:lnSpc>
            </a:pPr>
            <a:r>
              <a:rPr sz="13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אני סומכת על עצמי. קדימה!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98960" y="8966160"/>
            <a:ext cx="3144960" cy="1126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00" b="0" lang="he-IL">
                <a:solidFill>
                  <a:srgbClr val="2B2A3A"/>
                </a:solidFill>
                <a:latin typeface="Assistant Medium"/>
                <a:cs typeface="Assistant Medium"/>
              </a:rPr>
              <a:t>ד-ק: משפט מחזק, ואז מתחילה מהשאלה שהיא כן יודעת.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35" name="Oval 34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8</a:t>
            </a:r>
          </a:p>
        </p:txBody>
      </p:sp>
      <p:pic>
        <p:nvPicPr>
          <p:cNvPr id="36" name="Ravit logo" descr="logo-24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0000" cy="196560"/>
          </a:xfrm>
          <a:prstGeom prst="rect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Rounded Rectangle 2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E8C9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TextBox 3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תורכם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3B57"/>
                </a:solidFill>
                <a:latin typeface="Secular One"/>
                <a:cs typeface="Secular One"/>
              </a:rPr>
              <a:t>תורכם: עש״ן ד״ק שלי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3600" y="1436400"/>
            <a:ext cx="6652800" cy="453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5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עונים לבד, בכתב. אין תשובות נכונות או לא נכונות.</a:t>
            </a:r>
          </a:p>
        </p:txBody>
      </p:sp>
      <p:sp>
        <p:nvSpPr>
          <p:cNvPr id="7" name="Oval 6"/>
          <p:cNvSpPr/>
          <p:nvPr/>
        </p:nvSpPr>
        <p:spPr>
          <a:xfrm>
            <a:off x="6773760" y="1814400"/>
            <a:ext cx="332640" cy="33264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600" y="182952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מתי בפעם האחרונה הרגשתי שהרגש "מציף" אותי? מה קרה?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53600" y="25099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53600" y="28425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6773760" y="3205440"/>
            <a:ext cx="332640" cy="33264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600" y="322056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איזה צעד של עש״ן ד״ק הכי קל לי? ואיזה הכי קשה? למה?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453600" y="390096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53600" y="42336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73760" y="4596480"/>
            <a:ext cx="332640" cy="33264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3600" y="461160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משפט דיבור עצמי מרגיע משלי (צעד ד):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53600" y="529200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453600" y="56246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773760" y="5987520"/>
            <a:ext cx="332640" cy="33264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3600" y="600264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חוויה טובה שאוכל "לחזור אליה" בדמיון: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453600" y="668304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53600" y="70156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Oval 22"/>
          <p:cNvSpPr/>
          <p:nvPr/>
        </p:nvSpPr>
        <p:spPr>
          <a:xfrm>
            <a:off x="6773760" y="7378560"/>
            <a:ext cx="332640" cy="33264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700" lang="he-IL">
                <a:solidFill>
                  <a:srgbClr val="FFFFFF"/>
                </a:solidFill>
                <a:latin typeface="Varela Round"/>
                <a:cs typeface="Varela Round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3600" y="7393680"/>
            <a:ext cx="6199200" cy="529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8000"/>
              </a:lnSpc>
            </a:pPr>
            <a:r>
              <a:rPr sz="155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מתי השבוע אתרגל את עש״ן ד״ק כשאני רגוע/ה? (למשל לפני השינה)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453600" y="807408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53600" y="8406720"/>
            <a:ext cx="6199200" cy="0"/>
          </a:xfrm>
          <a:prstGeom prst="line">
            <a:avLst/>
          </a:prstGeom>
          <a:ln w="12096">
            <a:solidFill>
              <a:srgbClr val="BDB6A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53600" y="10221120"/>
            <a:ext cx="4536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12000"/>
              </a:lnSpc>
            </a:pPr>
            <a:r>
              <a:rPr sz="1000" b="0" lang="he-IL">
                <a:solidFill>
                  <a:srgbClr val="5E5B70"/>
                </a:solidFill>
                <a:latin typeface="Assistant Medium"/>
                <a:cs typeface="Assistant Medium"/>
              </a:rPr>
              <a:t>עש"ן ד"ק  ‏·‏  חוברת חוסן לתלמידים</a:t>
            </a:r>
          </a:p>
        </p:txBody>
      </p:sp>
      <p:sp>
        <p:nvSpPr>
          <p:cNvPr id="28" name="Oval 27"/>
          <p:cNvSpPr/>
          <p:nvPr/>
        </p:nvSpPr>
        <p:spPr>
          <a:xfrm>
            <a:off x="378000" y="10145520"/>
            <a:ext cx="332640" cy="332640"/>
          </a:xfrm>
          <a:prstGeom prst="ellipse">
            <a:avLst/>
          </a:prstGeom>
          <a:solidFill>
            <a:srgbClr val="1E8C93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1300" lang="he-IL">
                <a:solidFill>
                  <a:srgbClr val="FFFFFF"/>
                </a:solidFill>
                <a:latin typeface="Varela Round"/>
                <a:cs typeface="Varela Round"/>
              </a:rPr>
              <a:t>9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E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907200" y="-1058400"/>
            <a:ext cx="2721600" cy="2721600"/>
          </a:xfrm>
          <a:prstGeom prst="ellipse">
            <a:avLst/>
          </a:prstGeom>
          <a:solidFill>
            <a:srgbClr val="D8F1EF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3" name="Oval 2"/>
          <p:cNvSpPr/>
          <p:nvPr/>
        </p:nvSpPr>
        <p:spPr>
          <a:xfrm>
            <a:off x="6274800" y="9253440"/>
            <a:ext cx="2268000" cy="2268000"/>
          </a:xfrm>
          <a:prstGeom prst="ellipse">
            <a:avLst/>
          </a:prstGeom>
          <a:solidFill>
            <a:srgbClr val="FFE7C2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4" name="4-Point Star 3"/>
          <p:cNvSpPr/>
          <p:nvPr/>
        </p:nvSpPr>
        <p:spPr>
          <a:xfrm>
            <a:off x="7212240" y="166320"/>
            <a:ext cx="166320" cy="16632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5" name="4-Point Star 4"/>
          <p:cNvSpPr/>
          <p:nvPr/>
        </p:nvSpPr>
        <p:spPr>
          <a:xfrm>
            <a:off x="272160" y="9555840"/>
            <a:ext cx="151200" cy="15120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6" name="4-Point Star 5"/>
          <p:cNvSpPr/>
          <p:nvPr/>
        </p:nvSpPr>
        <p:spPr>
          <a:xfrm>
            <a:off x="226800" y="3250800"/>
            <a:ext cx="105840" cy="105840"/>
          </a:xfrm>
          <a:prstGeom prst="star4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4384800" y="438480"/>
            <a:ext cx="2721600" cy="347760"/>
          </a:xfrm>
          <a:prstGeom prst="roundRect">
            <a:avLst>
              <a:gd name="adj" fmla="val 50000"/>
            </a:avLst>
          </a:prstGeom>
          <a:solidFill>
            <a:srgbClr val="1E8C93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384800" y="438480"/>
            <a:ext cx="2721600" cy="34776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500" b="0" lang="he-IL">
                <a:solidFill>
                  <a:srgbClr val="FFFFFF"/>
                </a:solidFill>
                <a:latin typeface="Varela Round"/>
                <a:cs typeface="Varela Round"/>
              </a:rPr>
              <a:t>כרטיס סיכום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3600" y="876960"/>
            <a:ext cx="6652800" cy="680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r">
              <a:lnSpc>
                <a:spcPct val="100000"/>
              </a:lnSpc>
            </a:pPr>
            <a:r>
              <a:rPr sz="3400" b="0" lang="he-IL">
                <a:solidFill>
                  <a:srgbClr val="1F3B57"/>
                </a:solidFill>
                <a:latin typeface="Secular One"/>
                <a:cs typeface="Secular One"/>
              </a:rPr>
              <a:t>עש״ן ד״ק בכיס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3600" y="1549800"/>
            <a:ext cx="6652800" cy="49896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26460">
            <a:solidFill>
              <a:srgbClr val="1E8C93"/>
            </a:solidFill>
            <a:prstDash val="dash"/>
          </a:ln>
          <a:effectLst/>
        </p:spPr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53600" y="1292760"/>
            <a:ext cx="15120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l">
              <a:lnSpc>
                <a:spcPct val="112000"/>
              </a:lnSpc>
            </a:pPr>
            <a:r>
              <a:rPr sz="1150" b="0" lang="he-IL">
                <a:solidFill>
                  <a:srgbClr val="5E5B70"/>
                </a:solidFill>
                <a:latin typeface="Assistant Medium"/>
                <a:cs typeface="Assistant Medium"/>
              </a:rPr>
              <a:t>גזרו ושמרו ✂</a:t>
            </a:r>
          </a:p>
        </p:txBody>
      </p:sp>
      <p:sp>
        <p:nvSpPr>
          <p:cNvPr id="12" name="Oval 11"/>
          <p:cNvSpPr/>
          <p:nvPr/>
        </p:nvSpPr>
        <p:spPr>
          <a:xfrm>
            <a:off x="6305040" y="1942920"/>
            <a:ext cx="574560" cy="574560"/>
          </a:xfrm>
          <a:prstGeom prst="ellipse">
            <a:avLst/>
          </a:prstGeom>
          <a:solidFill>
            <a:srgbClr val="E85D4A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6000" y="17766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E85D4A"/>
                </a:solidFill>
                <a:latin typeface="Secular One"/>
                <a:cs typeface="Secular One"/>
              </a:rPr>
              <a:t>עצור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אומרים לעצמי בשקט: "עצור!"</a:t>
            </a:r>
          </a:p>
        </p:txBody>
      </p:sp>
      <p:sp>
        <p:nvSpPr>
          <p:cNvPr id="14" name="Oval 13"/>
          <p:cNvSpPr/>
          <p:nvPr/>
        </p:nvSpPr>
        <p:spPr>
          <a:xfrm>
            <a:off x="6305040" y="2850120"/>
            <a:ext cx="574560" cy="574560"/>
          </a:xfrm>
          <a:prstGeom prst="ellipse">
            <a:avLst/>
          </a:prstGeom>
          <a:solidFill>
            <a:srgbClr val="F29E38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6000" y="26838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F29E38"/>
                </a:solidFill>
                <a:latin typeface="Secular One"/>
                <a:cs typeface="Secular One"/>
              </a:rPr>
              <a:t>שרירים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מכווצים אגרופים בשאיפה, משחררים בנשיפה</a:t>
            </a:r>
          </a:p>
        </p:txBody>
      </p:sp>
      <p:sp>
        <p:nvSpPr>
          <p:cNvPr id="16" name="Oval 15"/>
          <p:cNvSpPr/>
          <p:nvPr/>
        </p:nvSpPr>
        <p:spPr>
          <a:xfrm>
            <a:off x="6305040" y="3757320"/>
            <a:ext cx="574560" cy="574560"/>
          </a:xfrm>
          <a:prstGeom prst="ellipse">
            <a:avLst/>
          </a:prstGeom>
          <a:solidFill>
            <a:srgbClr val="2BA38F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6000" y="35910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2BA38F"/>
                </a:solidFill>
                <a:latin typeface="Secular One"/>
                <a:cs typeface="Secular One"/>
              </a:rPr>
              <a:t>נשימה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נשימה איטית אחת – או שתיים</a:t>
            </a:r>
          </a:p>
        </p:txBody>
      </p:sp>
      <p:sp>
        <p:nvSpPr>
          <p:cNvPr id="18" name="Oval 17"/>
          <p:cNvSpPr/>
          <p:nvPr/>
        </p:nvSpPr>
        <p:spPr>
          <a:xfrm>
            <a:off x="6305040" y="4664520"/>
            <a:ext cx="574560" cy="574560"/>
          </a:xfrm>
          <a:prstGeom prst="ellipse">
            <a:avLst/>
          </a:prstGeom>
          <a:solidFill>
            <a:srgbClr val="3E7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6000" y="44982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3E7CC9"/>
                </a:solidFill>
                <a:latin typeface="Secular One"/>
                <a:cs typeface="Secular One"/>
              </a:rPr>
              <a:t>דיבור עצמי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"אני סומך/ת על עצמי" + זיכרון טוב</a:t>
            </a:r>
          </a:p>
        </p:txBody>
      </p:sp>
      <p:sp>
        <p:nvSpPr>
          <p:cNvPr id="20" name="Oval 19"/>
          <p:cNvSpPr/>
          <p:nvPr/>
        </p:nvSpPr>
        <p:spPr>
          <a:xfrm>
            <a:off x="6305040" y="5571720"/>
            <a:ext cx="574560" cy="574560"/>
          </a:xfrm>
          <a:prstGeom prst="ellipse">
            <a:avLst/>
          </a:prstGeom>
          <a:solidFill>
            <a:srgbClr val="8A5CC9"/>
          </a:solidFill>
          <a:ln>
            <a:noFill/>
          </a:ln>
          <a:effectLst/>
        </p:spPr>
        <p:txBody>
          <a:bodyPr rtlCol="0" anchor="ctr" lIns="0" rIns="0" tIns="0" bIns="0" wrap="none"/>
          <a:lstStyle/>
          <a:p>
            <a:pPr rtl="1" algn="ctr"/>
            <a:r>
              <a:rPr sz="3000" lang="he-IL">
                <a:solidFill>
                  <a:srgbClr val="FFFFFF"/>
                </a:solidFill>
                <a:latin typeface="Secular One"/>
                <a:cs typeface="Secular One"/>
              </a:rPr>
              <a:t>ק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56000" y="5405400"/>
            <a:ext cx="5095440" cy="907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r">
              <a:lnSpc>
                <a:spcPct val="102000"/>
              </a:lnSpc>
            </a:pPr>
            <a:r>
              <a:rPr sz="2100" b="0" lang="he-IL">
                <a:solidFill>
                  <a:srgbClr val="8A5CC9"/>
                </a:solidFill>
                <a:latin typeface="Secular One"/>
                <a:cs typeface="Secular One"/>
              </a:rPr>
              <a:t>קדימה  </a:t>
            </a:r>
            <a:r>
              <a:rPr sz="1600" b="0" lang="he-IL">
                <a:solidFill>
                  <a:srgbClr val="2B2A3A"/>
                </a:solidFill>
                <a:latin typeface="Assistant Medium"/>
                <a:cs typeface="Assistant Medium"/>
              </a:rPr>
              <a:t>ממשיכים עכשיו, או חוזרים לזה אחר כך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3600" y="6735960"/>
            <a:ext cx="6652800" cy="5292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rtl="1" algn="ctr">
              <a:lnSpc>
                <a:spcPct val="112000"/>
              </a:lnSpc>
            </a:pPr>
            <a:r>
              <a:rPr sz="1600" b="0" lang="he-IL">
                <a:solidFill>
                  <a:srgbClr val="1E8C93"/>
                </a:solidFill>
                <a:latin typeface="Secular One"/>
                <a:cs typeface="Secular One"/>
              </a:rPr>
              <a:t>זכרו: </a:t>
            </a:r>
            <a:r>
              <a:rPr sz="1600" b="0" lang="he-IL">
                <a:solidFill>
                  <a:srgbClr val="2B2A3A"/>
                </a:solidFill>
                <a:latin typeface="Assistant SemiBold"/>
                <a:cs typeface="Assistant SemiBold"/>
              </a:rPr>
              <a:t>מתרגלים כשרגועים – כדי שברגע הלחץ זה יבוא כמעט מעצמו.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3600" y="7386120"/>
            <a:ext cx="6652800" cy="1587600"/>
          </a:xfrm>
          <a:prstGeom prst="roundRect">
            <a:avLst>
              <a:gd name="adj" fmla="val 14000"/>
            </a:avLst>
          </a:prstGeom>
          <a:solidFill>
            <a:srgbClr val="1F3B57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4" name="Heart 23"/>
          <p:cNvSpPr/>
          <p:nvPr/>
        </p:nvSpPr>
        <p:spPr>
          <a:xfrm>
            <a:off x="5533920" y="7567560"/>
            <a:ext cx="287280" cy="257040"/>
          </a:xfrm>
          <a:prstGeom prst="heart">
            <a:avLst/>
          </a:prstGeom>
          <a:solidFill>
            <a:srgbClr val="FFC94D"/>
          </a:solidFill>
          <a:ln>
            <a:noFill/>
          </a:ln>
          <a:effectLst/>
        </p:spPr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680400" y="7491960"/>
            <a:ext cx="6199200" cy="37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2100" b="0" lang="he-IL">
                <a:solidFill>
                  <a:srgbClr val="FFFFFF"/>
                </a:solidFill>
                <a:latin typeface="Secular One"/>
                <a:cs typeface="Secular One"/>
              </a:rPr>
              <a:t>צריכים עזרה? לא נשארים לבד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0400" y="7915320"/>
            <a:ext cx="6199200" cy="1013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08000"/>
              </a:lnSpc>
              <a:spcAft>
                <a:spcPts val="400"/>
              </a:spcAft>
            </a:pPr>
            <a:r>
              <a:rPr sz="1700" b="0" lang="he-IL">
                <a:solidFill>
                  <a:srgbClr val="FFFFFF"/>
                </a:solidFill>
                <a:latin typeface="Assistant SemiBold"/>
                <a:cs typeface="Assistant SemiBold"/>
              </a:rPr>
              <a:t>פנו ליועצת, לנאמני החוסן המורים או לנאמני החוסן התלמידים</a:t>
            </a:r>
          </a:p>
          <a:p>
            <a:pPr rtl="1" algn="ctr">
              <a:lnSpc>
                <a:spcPct val="108000"/>
              </a:lnSpc>
            </a:pPr>
            <a:r>
              <a:rPr sz="1500" b="0" lang="he-IL">
                <a:solidFill>
                  <a:srgbClr val="E8E4F5"/>
                </a:solidFill>
                <a:latin typeface="Assistant Medium"/>
                <a:cs typeface="Assistant Medium"/>
              </a:rPr>
              <a:t>וגם למחנך/ת, להורים או לכל מבוגר שאתם סומכים עליו. לבקש עזרה זה סימן לחוזק.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3600" y="9933840"/>
            <a:ext cx="6652800" cy="226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050" b="0" lang="he-IL">
                <a:solidFill>
                  <a:srgbClr val="5E5B70"/>
                </a:solidFill>
                <a:latin typeface="Assistant Medium"/>
                <a:cs typeface="Assistant Medium"/>
              </a:rPr>
              <a:t>מקור המודל: משרד החינוך, "חיזוק תחושת החוסן" ‏·‏ מרכז חוסן ע״ש כהן האריס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3600" y="10160640"/>
            <a:ext cx="6652800" cy="2570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rtl="1" algn="ctr">
              <a:lnSpc>
                <a:spcPct val="112000"/>
              </a:lnSpc>
            </a:pPr>
            <a:r>
              <a:rPr sz="1400" b="0" lang="he-IL">
                <a:solidFill>
                  <a:srgbClr val="1F3B57"/>
                </a:solidFill>
                <a:latin typeface="Secular One"/>
                <a:cs typeface="Secular One"/>
              </a:rPr>
              <a:t>יצרה: רוית ראש בן ישי</a:t>
            </a:r>
          </a:p>
        </p:txBody>
      </p:sp>
      <p:pic>
        <p:nvPicPr>
          <p:cNvPr id="29" name="Ravit logo" descr="logo-2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6900" y="10058393"/>
            <a:ext cx="469899" cy="46989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חוברת חוסן: עש״ן ד״ק</dc:title>
  <dc:subject/>
  <dc:creator>רוית ראש בן ישי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